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74" r:id="rId2"/>
    <p:sldId id="377" r:id="rId3"/>
    <p:sldId id="372" r:id="rId4"/>
    <p:sldId id="373" r:id="rId5"/>
    <p:sldId id="379" r:id="rId6"/>
    <p:sldId id="380" r:id="rId7"/>
    <p:sldId id="381" r:id="rId8"/>
    <p:sldId id="382" r:id="rId9"/>
    <p:sldId id="383" r:id="rId10"/>
    <p:sldId id="384" r:id="rId11"/>
    <p:sldId id="364" r:id="rId12"/>
    <p:sldId id="387" r:id="rId13"/>
    <p:sldId id="306" r:id="rId14"/>
    <p:sldId id="388" r:id="rId15"/>
    <p:sldId id="354" r:id="rId16"/>
    <p:sldId id="389" r:id="rId17"/>
    <p:sldId id="370" r:id="rId18"/>
    <p:sldId id="358" r:id="rId19"/>
    <p:sldId id="359" r:id="rId20"/>
    <p:sldId id="369" r:id="rId21"/>
    <p:sldId id="386" r:id="rId22"/>
    <p:sldId id="378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l" initials="D" lastIdx="2" clrIdx="0">
    <p:extLst>
      <p:ext uri="{19B8F6BF-5375-455C-9EA6-DF929625EA0E}">
        <p15:presenceInfo xmlns:p15="http://schemas.microsoft.com/office/powerpoint/2012/main" userId="Dani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88014" autoAdjust="0"/>
  </p:normalViewPr>
  <p:slideViewPr>
    <p:cSldViewPr snapToGrid="0">
      <p:cViewPr varScale="1">
        <p:scale>
          <a:sx n="100" d="100"/>
          <a:sy n="100" d="100"/>
        </p:scale>
        <p:origin x="25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EEE04-9F41-42DA-8170-F9369925EE22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27A9B-D9D0-4F5B-B56F-D52EA62B97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06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203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ru-RU" sz="1400" dirty="0"/>
              <a:t>3. </a:t>
            </a:r>
            <a:r>
              <a:rPr lang="ru-RU" sz="1400" dirty="0" err="1"/>
              <a:t>Микросервис</a:t>
            </a:r>
            <a:r>
              <a:rPr lang="ru-RU" sz="1400" dirty="0"/>
              <a:t> </a:t>
            </a:r>
            <a:r>
              <a:rPr lang="en-US" sz="1400" dirty="0"/>
              <a:t>Test-Runner </a:t>
            </a:r>
            <a:r>
              <a:rPr lang="ru-RU" sz="1400" dirty="0"/>
              <a:t>получает из очереди сообщений</a:t>
            </a:r>
          </a:p>
          <a:p>
            <a:pPr marL="0" indent="0">
              <a:buFont typeface="+mj-lt"/>
              <a:buNone/>
            </a:pPr>
            <a:r>
              <a:rPr lang="ru-RU" sz="1400" dirty="0"/>
              <a:t>4. Через </a:t>
            </a:r>
            <a:r>
              <a:rPr lang="en-US" sz="1400" dirty="0"/>
              <a:t>http </a:t>
            </a:r>
            <a:r>
              <a:rPr lang="ru-RU" sz="1400" dirty="0"/>
              <a:t>запросы к </a:t>
            </a:r>
            <a:r>
              <a:rPr lang="en-US" sz="1400" dirty="0"/>
              <a:t>API Docker Engine </a:t>
            </a:r>
            <a:r>
              <a:rPr lang="ru-RU" sz="1400" dirty="0"/>
              <a:t>создает контейнер по одному из трех </a:t>
            </a:r>
            <a:r>
              <a:rPr lang="ru-RU" sz="1400" dirty="0" err="1"/>
              <a:t>кастомных</a:t>
            </a:r>
            <a:r>
              <a:rPr lang="ru-RU" sz="1400" dirty="0"/>
              <a:t> образов</a:t>
            </a:r>
          </a:p>
          <a:p>
            <a:pPr marL="0" indent="0">
              <a:buFont typeface="+mj-lt"/>
              <a:buNone/>
            </a:pPr>
            <a:r>
              <a:rPr lang="ru-RU" sz="1400" dirty="0"/>
              <a:t>5. Копирует проект с задачей, запускает контейнер и ожидает завершения</a:t>
            </a:r>
          </a:p>
          <a:p>
            <a:pPr marL="0" indent="0">
              <a:buFont typeface="+mj-lt"/>
              <a:buNone/>
            </a:pPr>
            <a:r>
              <a:rPr lang="ru-RU" sz="1400" dirty="0"/>
              <a:t>6. В результате получаем файл в </a:t>
            </a:r>
            <a:r>
              <a:rPr lang="en-US" sz="1400" dirty="0"/>
              <a:t>junit.xml</a:t>
            </a:r>
            <a:endParaRPr lang="ru-RU" sz="1400" dirty="0"/>
          </a:p>
          <a:p>
            <a:pPr marL="0" indent="0">
              <a:buFont typeface="+mj-lt"/>
              <a:buNone/>
            </a:pPr>
            <a:endParaRPr lang="ru-RU" sz="1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081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тестировании есть некий стандарт для формирования отчетов – </a:t>
            </a:r>
            <a:r>
              <a:rPr lang="en-US" dirty="0"/>
              <a:t>junit.xml</a:t>
            </a:r>
            <a:r>
              <a:rPr lang="ru-RU" dirty="0"/>
              <a:t>. По имени фреймворка тестирования для </a:t>
            </a:r>
            <a:r>
              <a:rPr lang="en-US" dirty="0"/>
              <a:t>java</a:t>
            </a:r>
            <a:r>
              <a:rPr lang="ru-RU" dirty="0"/>
              <a:t>. Вот так выглядит.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0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ru-RU" sz="1400" dirty="0"/>
              <a:t>Как уже говорил, есть возможность горизонтально расширить систему, добавив больше исполнителей тестирования в группу.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1191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Добавил такую фичу, как онлайн компилятор, чтобы можно было экспериментировать со своим кодом.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615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еще проще, чем тестирование задач.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89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БД довольно простая. Есть пользователь (в центре). Он решает задачи (таблица с решениями). Решения имеют результаты. Весь остальной шум – это таблицы и </a:t>
            </a:r>
            <a:r>
              <a:rPr lang="ru-RU" dirty="0" err="1"/>
              <a:t>вьюхи</a:t>
            </a:r>
            <a:r>
              <a:rPr lang="ru-RU" dirty="0"/>
              <a:t> для предоставления статистики по решению задач на платформе.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8147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Ведется очень интересная статистика по решению задач пользователями, из которой пользователи могут извлечь для себя какую-то информацию. </a:t>
            </a:r>
          </a:p>
          <a:p>
            <a:r>
              <a:rPr lang="ru-RU" dirty="0"/>
              <a:t>Есть </a:t>
            </a:r>
            <a:r>
              <a:rPr lang="ru-RU" dirty="0" err="1"/>
              <a:t>юзерская</a:t>
            </a:r>
            <a:r>
              <a:rPr lang="ru-RU" dirty="0"/>
              <a:t> статистика и по платформе в целом. Первые два графика из восьми представлены на слайде.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712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Этот слайд скрыт. Мне не нравится перечислять используемые технологии, но если формально этот слайд нужно, то вот.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083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Есть такой </a:t>
            </a:r>
            <a:r>
              <a:rPr lang="ru-RU" dirty="0" err="1"/>
              <a:t>видос</a:t>
            </a:r>
            <a:r>
              <a:rPr lang="ru-RU" dirty="0"/>
              <a:t>, но вряд ли там можно что-то различить.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946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Есть возможность совместного редактирования решения задач. Реализовано на </a:t>
            </a:r>
            <a:r>
              <a:rPr lang="ru-RU" dirty="0" err="1"/>
              <a:t>вебсокетах</a:t>
            </a:r>
            <a:r>
              <a:rPr lang="ru-RU" dirty="0"/>
              <a:t>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8152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Читаю со слайда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831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Читаю таблицу на все оставшееся время.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60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Читаю со слайда 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3004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ЦЕНТРИРОВАТЬ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239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Целью работы было ускорить процесс обучения программированию с помощью моего ПО.</a:t>
            </a:r>
          </a:p>
          <a:p>
            <a:r>
              <a:rPr lang="ru-RU" dirty="0"/>
              <a:t>Задачи поставил вот такие.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48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Здесь рассказываю что такое платформы с алгоритмическими задачами по программированию (для тех кто не слышал про такие). </a:t>
            </a:r>
          </a:p>
          <a:p>
            <a:r>
              <a:rPr lang="ru-RU" sz="1400" dirty="0"/>
              <a:t>Такие платформы позволяют отрабатывать навыки решения алгоритмических задач. </a:t>
            </a:r>
          </a:p>
          <a:p>
            <a:r>
              <a:rPr lang="ru-RU" sz="2000" b="0" i="0" dirty="0">
                <a:solidFill>
                  <a:srgbClr val="0D0D0D"/>
                </a:solidFill>
                <a:effectLst/>
                <a:latin typeface="ui-sans-serif"/>
              </a:rPr>
              <a:t>Решение алгоритмических задач помогает программистам развивать логическое мышление. Эти задачи также готовят их к техническим собеседованиям, где такие умения часто проверяются работодателями. </a:t>
            </a:r>
          </a:p>
          <a:p>
            <a:endParaRPr lang="ru-RU" sz="20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r>
              <a:rPr lang="ru-RU" sz="2000" b="0" i="0" dirty="0">
                <a:solidFill>
                  <a:srgbClr val="0D0D0D"/>
                </a:solidFill>
                <a:effectLst/>
                <a:latin typeface="ui-sans-serif"/>
              </a:rPr>
              <a:t>(ДА, я начинаю с демонстрации фронта Своей платформы)</a:t>
            </a:r>
            <a:endParaRPr lang="ru-RU" sz="1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13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Выбираем интересную задачу из списка.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82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Слева описание задачи с примерами входных и выходных значений. Справа редактор кода из </a:t>
            </a:r>
            <a:r>
              <a:rPr lang="en-US" sz="1400" dirty="0"/>
              <a:t>VS Code</a:t>
            </a:r>
            <a:r>
              <a:rPr lang="ru-RU" sz="1400" dirty="0"/>
              <a:t>, выбор языка программирования, результаты тестирования.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7476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Когда напрограммируем решение и нажмем кнопку запустить, код отправится на автоматизированное тестирования.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804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Результаты тестирования прибыли, задача решена. На этом демонстрация платформы завершена. Стоит сказать, что это не все, что есть на платформе, но на демонстрацию всего семи минут не достаточно. </a:t>
            </a:r>
          </a:p>
          <a:p>
            <a:r>
              <a:rPr lang="ru-RU" sz="1400" dirty="0"/>
              <a:t>Теперь придется рассказать, что из продемонстрированного я спроектировал и написал сам.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367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2000" dirty="0">
                <a:solidFill>
                  <a:srgbClr val="080808"/>
                </a:solidFill>
                <a:effectLst/>
              </a:rPr>
              <a:t>Пользователь через </a:t>
            </a:r>
            <a:r>
              <a:rPr lang="ru-RU" sz="2000" dirty="0" err="1">
                <a:solidFill>
                  <a:srgbClr val="080808"/>
                </a:solidFill>
                <a:effectLst/>
              </a:rPr>
              <a:t>фронтенд</a:t>
            </a:r>
            <a:r>
              <a:rPr lang="ru-RU" sz="2000" dirty="0">
                <a:solidFill>
                  <a:srgbClr val="080808"/>
                </a:solidFill>
                <a:effectLst/>
              </a:rPr>
              <a:t> отправляет запрос на тестирования на </a:t>
            </a:r>
            <a:r>
              <a:rPr lang="ru-RU" sz="2000" dirty="0" err="1">
                <a:solidFill>
                  <a:srgbClr val="080808"/>
                </a:solidFill>
                <a:effectLst/>
              </a:rPr>
              <a:t>вебсервер</a:t>
            </a:r>
            <a:endParaRPr lang="ru-RU" sz="2000" dirty="0">
              <a:solidFill>
                <a:srgbClr val="080808"/>
              </a:solidFill>
              <a:effectLst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200" dirty="0" err="1">
                <a:solidFill>
                  <a:srgbClr val="080808"/>
                </a:solidFill>
                <a:effectLst/>
              </a:rPr>
              <a:t>Вебсервер</a:t>
            </a:r>
            <a:r>
              <a:rPr lang="ru-RU" sz="3200" dirty="0">
                <a:solidFill>
                  <a:srgbClr val="080808"/>
                </a:solidFill>
                <a:effectLst/>
              </a:rPr>
              <a:t> сохраняет решение в СУБД и кладет в очередь для тестирования</a:t>
            </a:r>
            <a:br>
              <a:rPr lang="ru-RU" sz="3200" dirty="0">
                <a:solidFill>
                  <a:srgbClr val="080808"/>
                </a:solidFill>
                <a:effectLst/>
              </a:rPr>
            </a:br>
            <a:r>
              <a:rPr lang="ru-RU" sz="3200" dirty="0">
                <a:solidFill>
                  <a:srgbClr val="0033B3"/>
                </a:solidFill>
                <a:effectLst/>
              </a:rPr>
              <a:t>- Очередь </a:t>
            </a:r>
            <a:r>
              <a:rPr lang="ru-RU" sz="3200" dirty="0">
                <a:solidFill>
                  <a:srgbClr val="080808"/>
                </a:solidFill>
                <a:effectLst/>
              </a:rPr>
              <a:t>Apache </a:t>
            </a:r>
            <a:r>
              <a:rPr lang="ru-RU" sz="3200" dirty="0" err="1">
                <a:solidFill>
                  <a:srgbClr val="080808"/>
                </a:solidFill>
                <a:effectLst/>
              </a:rPr>
              <a:t>Kafka</a:t>
            </a:r>
            <a:r>
              <a:rPr lang="ru-RU" sz="3200" dirty="0">
                <a:solidFill>
                  <a:srgbClr val="080808"/>
                </a:solidFill>
                <a:effectLst/>
              </a:rPr>
              <a:t> может быть использована как точка горизонтального масштабирования</a:t>
            </a:r>
            <a:br>
              <a:rPr lang="ru-RU" sz="3200" dirty="0">
                <a:solidFill>
                  <a:srgbClr val="080808"/>
                </a:solidFill>
                <a:effectLst/>
              </a:rPr>
            </a:br>
            <a:r>
              <a:rPr lang="ru-RU" sz="3200" dirty="0">
                <a:solidFill>
                  <a:srgbClr val="0033B3"/>
                </a:solidFill>
                <a:effectLst/>
              </a:rPr>
              <a:t>- </a:t>
            </a:r>
            <a:r>
              <a:rPr lang="ru-RU" sz="3200" dirty="0">
                <a:solidFill>
                  <a:srgbClr val="080808"/>
                </a:solidFill>
                <a:effectLst/>
              </a:rPr>
              <a:t>Также использование </a:t>
            </a:r>
            <a:r>
              <a:rPr lang="ru-RU" sz="3200" dirty="0" err="1">
                <a:solidFill>
                  <a:srgbClr val="080808"/>
                </a:solidFill>
                <a:effectLst/>
              </a:rPr>
              <a:t>Kafka</a:t>
            </a:r>
            <a:r>
              <a:rPr lang="ru-RU" sz="3200" dirty="0">
                <a:solidFill>
                  <a:srgbClr val="080808"/>
                </a:solidFill>
                <a:effectLst/>
              </a:rPr>
              <a:t> позволяет избежать потери сообщений и их дублирования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ru-RU" sz="2000" dirty="0">
              <a:solidFill>
                <a:srgbClr val="080808"/>
              </a:solidFill>
              <a:effectLst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ru-RU" sz="2000" dirty="0">
              <a:solidFill>
                <a:srgbClr val="080808"/>
              </a:solidFill>
              <a:effectLst/>
            </a:endParaRPr>
          </a:p>
          <a:p>
            <a:endParaRPr lang="ru-RU" sz="1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27A9B-D9D0-4F5B-B56F-D52EA62B979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810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http://991534A3C7251C9405CF94537ACCF30B.dms.sberbank.ru/991534A3C7251C9405CF94537ACCF30B-D440A21A956D124775E2C7E5463C2229-C73549E33849F65743C4A3DECCF72617/1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A93545-8CFA-4E3B-9416-427DD33B9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D956AF-7D7F-4DD0-9EF1-FFEA1D8CB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36C968-2BE1-4A25-803B-101EE206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DE1205-8A02-4D29-BA5B-C6567F24D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9F2497-6450-4E4B-B036-802F10FF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7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2E574-B822-4A0A-9FE1-EB03440D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99E3920-EED5-41D2-8AE2-8EEEC9B15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71ADE7-B4E3-4C17-89BD-38AF6CE2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61AE69-BE83-409D-805A-CE6C36074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79D660-001E-4085-9F6D-93029ABE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576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5B9D242-8EBC-412F-9C2B-3A09E3D4B2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80CF06-B5DC-4104-BA04-0653291B9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34C877-8460-4DAA-B2C5-F2D2F8A8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057AD1-30E2-42BD-82F1-3818973B7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675A0A-9F62-4DA2-BA38-08E12840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494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3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омер слайда 5"/>
          <p:cNvSpPr>
            <a:spLocks noAdjustHandles="1"/>
          </p:cNvSpPr>
          <p:nvPr userDrawn="1"/>
        </p:nvSpPr>
        <p:spPr bwMode="auto"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 b="0" i="0">
                <a:solidFill>
                  <a:schemeClr val="tx1">
                    <a:tint val="75000"/>
                  </a:schemeClr>
                </a:solidFill>
                <a:latin typeface="SB Sans Display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5FE8ADF-25A3-4B39-A1EB-43B990C73963}" type="slidenum">
              <a:rPr lang="ru-RU" b="0" i="0">
                <a:solidFill>
                  <a:schemeClr val="bg1"/>
                </a:solidFill>
                <a:latin typeface="SB Sans Display Light"/>
                <a:cs typeface="SB Sans Display Light"/>
              </a:rPr>
              <a:t>‹#›</a:t>
            </a:fld>
            <a:endParaRPr lang="ru-RU" b="0" i="0">
              <a:solidFill>
                <a:schemeClr val="bg1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pic>
        <p:nvPicPr>
          <p:cNvPr id="16" name="Рисунок 15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7" name="Рисунок 16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8" name="Рисунок 17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1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62A5CA-8F95-4D6D-90BF-1BD18F755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59BD3D-AC16-4404-865A-A20E99C52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6C1AC2-FF41-4295-871B-626A1C470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CA46DC-8D81-4027-B886-BF5D033F1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344180-A400-42E1-95D1-675EA29A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5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A114DF-CD2D-4EDB-9C5D-BD179CBF4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87DFA2-6ED6-4DC3-B772-31D3147D0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E14689-2F37-4DAF-BF23-B472CE69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EE34A0-FF27-4784-AFFA-85FB7A4B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080234-8CA4-42CC-B518-00281CC4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55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9AC4E-B14A-4700-B05D-570BD83C8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DA8A80-C36C-465A-A6C0-79D1202CC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6EDA64-5D50-40F8-937B-82464337F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F63554-7299-40DD-9ECC-350F335C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0B1AB9-ACAB-41BB-8916-FFC6A7A4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3EED15-3729-4790-BDC6-90DC822E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47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BB4D9-4818-4C9E-960F-D54FD40A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E9608D-906D-485A-A61B-9C9163C47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C0F96EE-40B1-42B2-8BCD-923BC5FE6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F834FE7-F16A-4F84-ADA1-4DB76E400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601D211-6CBF-4EC1-963C-759D5BC75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EEA1AD-00C2-460F-A0E7-620D388A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5136CB1-6EB2-4431-AA7E-6171C05E7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2517787-9052-4465-A593-E9C96F54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7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65DC99-4C67-4400-BDB5-D624FB3E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C71F16-A6BB-48A3-9E3D-908724CE9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DAE017D-96D8-4F5A-9F87-28F17F0E6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8ABC37D-C5B1-4CEF-A168-03C9FF87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12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F881595-4602-40B1-9E3E-1EE0570A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3BA1C0-F41F-427B-811B-1CBCBEE9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64D3A7-C4AC-4D71-9E12-8B6EB62B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311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ED8AF-F458-4B5C-B812-AFB35208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95009C-A09C-49CE-AB56-7D35548A1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ACF023-765B-4F7A-96FE-CA1B44D80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A8A6D3-51AE-43F5-968B-B60E6ED5B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ADF84C-348B-40AA-8175-ABC69B174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EE0EBC-7DC8-42BD-B144-4FDA11C6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57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97385A-0FF9-4325-A141-ED000686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200AF14-84D7-41E6-B802-5306B7823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9F9526-CD67-48F9-9593-94C563B52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759F17-B413-4FDF-B0DB-5770846C3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52FE4F-A962-42A2-9152-CF0597F58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A19724-15EB-4DF1-A873-E233C6F8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39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26BFEE-FDBE-44B7-82FF-2D875F430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439B6D-5868-4234-9367-12220F76A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2E113F-37A6-44C1-B664-9F87D9390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65289-4933-490D-BA7E-D0AF30DDDAC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171A54-B283-43E9-A34D-114E7A1A9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14D3F9-1565-406C-AAC0-6BBB3EE29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5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object 9">
            <a:extLst>
              <a:ext uri="{FF2B5EF4-FFF2-40B4-BE49-F238E27FC236}">
                <a16:creationId xmlns:a16="http://schemas.microsoft.com/office/drawing/2014/main" id="{F7083B8E-954C-429C-98E3-53891879E7B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7948" y="153056"/>
            <a:ext cx="784860" cy="809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1AB5B3-3252-44F4-8749-0549C9B37AEC}"/>
              </a:ext>
            </a:extLst>
          </p:cNvPr>
          <p:cNvSpPr txBox="1"/>
          <p:nvPr/>
        </p:nvSpPr>
        <p:spPr>
          <a:xfrm>
            <a:off x="2746839" y="3429000"/>
            <a:ext cx="69870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SB Sans Display Light"/>
                <a:cs typeface="Baloo 2" panose="03080502040302020200" pitchFamily="66" charset="0"/>
              </a:rPr>
              <a:t>ОНЛАЙН</a:t>
            </a:r>
            <a:r>
              <a:rPr lang="ru-KZ" sz="2800" dirty="0">
                <a:latin typeface="SB Sans Display Light"/>
                <a:cs typeface="Baloo 2" panose="03080502040302020200" pitchFamily="66" charset="0"/>
              </a:rPr>
              <a:t>-</a:t>
            </a:r>
            <a:r>
              <a:rPr lang="ru-RU" sz="2800" dirty="0">
                <a:latin typeface="SB Sans Display Light"/>
                <a:cs typeface="Baloo 2" panose="03080502040302020200" pitchFamily="66" charset="0"/>
              </a:rPr>
              <a:t>ПЛАТФОРМА</a:t>
            </a:r>
          </a:p>
          <a:p>
            <a:pPr algn="ctr"/>
            <a:r>
              <a:rPr lang="ru-RU" sz="2800" dirty="0">
                <a:latin typeface="SB Sans Display Light"/>
                <a:cs typeface="Baloo 2" panose="03080502040302020200" pitchFamily="66" charset="0"/>
              </a:rPr>
              <a:t>С АЛГОРИТМИЧЕСКИМИ ЗАДАЧАМИ ПО ПРОГРАММИРОВАНИЮ</a:t>
            </a:r>
            <a:endParaRPr lang="ru-KZ" sz="2800" dirty="0">
              <a:latin typeface="SB Sans Display Light"/>
              <a:cs typeface="Baloo 2" panose="03080502040302020200" pitchFamily="66" charset="0"/>
            </a:endParaRPr>
          </a:p>
          <a:p>
            <a:pPr algn="ctr"/>
            <a:r>
              <a:rPr lang="ru-KZ" sz="2800" dirty="0">
                <a:latin typeface="SB Sans Display Light"/>
                <a:cs typeface="Baloo 2" panose="03080502040302020200" pitchFamily="66" charset="0"/>
              </a:rPr>
              <a:t>«</a:t>
            </a:r>
            <a:r>
              <a:rPr lang="en-US" sz="2800" dirty="0" err="1">
                <a:latin typeface="SB Sans Display Light"/>
                <a:cs typeface="Baloo 2" panose="03080502040302020200" pitchFamily="66" charset="0"/>
              </a:rPr>
              <a:t>SupremeCode</a:t>
            </a:r>
            <a:r>
              <a:rPr lang="ru-KZ" sz="2800" dirty="0">
                <a:latin typeface="SB Sans Display Light"/>
                <a:cs typeface="Baloo 2" panose="03080502040302020200" pitchFamily="66" charset="0"/>
              </a:rPr>
              <a:t>»</a:t>
            </a:r>
            <a:endParaRPr lang="ru-KZ" sz="2400" dirty="0">
              <a:latin typeface="SB Sans Display Light"/>
              <a:cs typeface="Baloo 2" panose="030805020403020202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0635AE-04B7-4510-BE57-45E41A5746AD}"/>
              </a:ext>
            </a:extLst>
          </p:cNvPr>
          <p:cNvSpPr txBox="1"/>
          <p:nvPr/>
        </p:nvSpPr>
        <p:spPr>
          <a:xfrm>
            <a:off x="292100" y="5249369"/>
            <a:ext cx="3611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B Sans Display Light"/>
              </a:rPr>
              <a:t>П</a:t>
            </a:r>
            <a:r>
              <a:rPr lang="ru-RU" dirty="0" err="1">
                <a:latin typeface="SB Sans Display Light"/>
              </a:rPr>
              <a:t>одготовил</a:t>
            </a:r>
            <a:r>
              <a:rPr lang="ru-RU" dirty="0">
                <a:latin typeface="SB Sans Display Light"/>
              </a:rPr>
              <a:t>: студент группы ВПР43</a:t>
            </a:r>
          </a:p>
          <a:p>
            <a:r>
              <a:rPr lang="ru-RU" dirty="0" err="1">
                <a:latin typeface="SB Sans Display Light"/>
              </a:rPr>
              <a:t>Голосуев</a:t>
            </a:r>
            <a:r>
              <a:rPr lang="ru-RU" dirty="0">
                <a:latin typeface="SB Sans Display Light"/>
              </a:rPr>
              <a:t> Данил Витальевич</a:t>
            </a:r>
            <a:endParaRPr lang="ru-KZ" dirty="0">
              <a:latin typeface="SB Sans Display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B2D7F-303C-4CDA-9C13-ACBCE9AF2EF9}"/>
              </a:ext>
            </a:extLst>
          </p:cNvPr>
          <p:cNvSpPr txBox="1"/>
          <p:nvPr/>
        </p:nvSpPr>
        <p:spPr>
          <a:xfrm>
            <a:off x="292100" y="5943734"/>
            <a:ext cx="2966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KZ" dirty="0">
                <a:latin typeface="SB Sans Display Light"/>
              </a:rPr>
              <a:t>Руководитель ВКР</a:t>
            </a:r>
            <a:r>
              <a:rPr lang="en-US" dirty="0">
                <a:latin typeface="SB Sans Display Light"/>
              </a:rPr>
              <a:t>:</a:t>
            </a:r>
          </a:p>
          <a:p>
            <a:r>
              <a:rPr lang="ru-RU" dirty="0">
                <a:latin typeface="SB Sans Display Light"/>
              </a:rPr>
              <a:t>Долгов Василий Валерьевич</a:t>
            </a:r>
            <a:endParaRPr lang="ru-KZ" dirty="0">
              <a:latin typeface="SB Sans Display Light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3B2B2DC8-F2AB-4103-BDF4-06E7364B9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0"/>
          <a:stretch/>
        </p:blipFill>
        <p:spPr bwMode="auto">
          <a:xfrm>
            <a:off x="1650230" y="962300"/>
            <a:ext cx="9180298" cy="213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B3B24C-18E8-4778-BC05-0BFC6AC68970}"/>
              </a:ext>
            </a:extLst>
          </p:cNvPr>
          <p:cNvSpPr txBox="1"/>
          <p:nvPr/>
        </p:nvSpPr>
        <p:spPr>
          <a:xfrm>
            <a:off x="9639902" y="6000310"/>
            <a:ext cx="23812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latin typeface="SB Sans Display Light"/>
              </a:rPr>
              <a:t>Ростов</a:t>
            </a:r>
            <a:r>
              <a:rPr lang="ru-RU" sz="2000" dirty="0">
                <a:latin typeface="SB Sans Display Light"/>
              </a:rPr>
              <a:t>-на-Дону</a:t>
            </a:r>
          </a:p>
          <a:p>
            <a:pPr algn="ctr"/>
            <a:r>
              <a:rPr lang="ru-RU" sz="2000" dirty="0">
                <a:latin typeface="SB Sans Display Light"/>
              </a:rPr>
              <a:t>2024</a:t>
            </a:r>
            <a:endParaRPr lang="ru-KZ" sz="2000" dirty="0">
              <a:latin typeface="SB Sans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4005834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90FDB74-A9A0-47F0-9E20-C11B662FA68D}"/>
              </a:ext>
            </a:extLst>
          </p:cNvPr>
          <p:cNvSpPr/>
          <p:nvPr/>
        </p:nvSpPr>
        <p:spPr bwMode="auto">
          <a:xfrm>
            <a:off x="7623293" y="2241714"/>
            <a:ext cx="2692282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600" dirty="0">
                <a:latin typeface="SB Sans Display Light"/>
              </a:rPr>
              <a:t>Docker Engine</a:t>
            </a:r>
            <a:endParaRPr lang="ru-RU" sz="2600" dirty="0">
              <a:latin typeface="SB Sans Display Light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97549D05-AC04-46D2-BD0D-0EE23808C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753" y="2436863"/>
            <a:ext cx="472419" cy="4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7801C2C-477B-421C-90D4-3FB854EAFBD1}"/>
              </a:ext>
            </a:extLst>
          </p:cNvPr>
          <p:cNvGrpSpPr/>
          <p:nvPr/>
        </p:nvGrpSpPr>
        <p:grpSpPr>
          <a:xfrm>
            <a:off x="3789792" y="2241025"/>
            <a:ext cx="2624847" cy="864096"/>
            <a:chOff x="5062312" y="2308196"/>
            <a:chExt cx="2624847" cy="864096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00C3163E-FC42-4557-B176-8FF8E9DC2C13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1028FD26-C207-4240-A70C-BFA3CCB50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973CB4B-AA5A-4AC7-BF06-11ECEF5731ED}"/>
              </a:ext>
            </a:extLst>
          </p:cNvPr>
          <p:cNvSpPr/>
          <p:nvPr/>
        </p:nvSpPr>
        <p:spPr bwMode="auto">
          <a:xfrm>
            <a:off x="7332556" y="4112348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C++</a:t>
            </a:r>
            <a:endParaRPr lang="ru-RU" sz="2600" dirty="0">
              <a:latin typeface="SB Sans Display Light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E9D7A80-8848-4AD6-A922-4CB3FBE8D4A6}"/>
              </a:ext>
            </a:extLst>
          </p:cNvPr>
          <p:cNvSpPr/>
          <p:nvPr/>
        </p:nvSpPr>
        <p:spPr bwMode="auto">
          <a:xfrm>
            <a:off x="8584017" y="4112348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Java</a:t>
            </a:r>
            <a:endParaRPr lang="ru-RU" sz="2600" dirty="0">
              <a:latin typeface="SB Sans Display Light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09A8109-E4E2-4C08-B522-48B225E7FDCE}"/>
              </a:ext>
            </a:extLst>
          </p:cNvPr>
          <p:cNvSpPr/>
          <p:nvPr/>
        </p:nvSpPr>
        <p:spPr bwMode="auto">
          <a:xfrm>
            <a:off x="9835478" y="4112348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JS</a:t>
            </a:r>
            <a:endParaRPr lang="ru-RU" sz="2600" dirty="0">
              <a:latin typeface="SB Sans Display Light"/>
            </a:endParaRPr>
          </a:p>
        </p:txBody>
      </p:sp>
      <p:sp>
        <p:nvSpPr>
          <p:cNvPr id="10" name="Левая фигурная скобка 9">
            <a:extLst>
              <a:ext uri="{FF2B5EF4-FFF2-40B4-BE49-F238E27FC236}">
                <a16:creationId xmlns:a16="http://schemas.microsoft.com/office/drawing/2014/main" id="{B6D8E924-7195-414F-9BBF-844CD3173736}"/>
              </a:ext>
            </a:extLst>
          </p:cNvPr>
          <p:cNvSpPr/>
          <p:nvPr/>
        </p:nvSpPr>
        <p:spPr bwMode="auto">
          <a:xfrm rot="5400000">
            <a:off x="8641898" y="1902766"/>
            <a:ext cx="923330" cy="3844674"/>
          </a:xfrm>
          <a:prstGeom prst="leftBrace">
            <a:avLst>
              <a:gd name="adj1" fmla="val 8333"/>
              <a:gd name="adj2" fmla="val 52001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8D749C-3187-4CD9-ABB6-5CA5985D4FA2}"/>
              </a:ext>
            </a:extLst>
          </p:cNvPr>
          <p:cNvSpPr txBox="1"/>
          <p:nvPr/>
        </p:nvSpPr>
        <p:spPr bwMode="auto">
          <a:xfrm>
            <a:off x="3985470" y="3572459"/>
            <a:ext cx="325569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err="1">
                <a:latin typeface="SB Sans Display Light"/>
              </a:rPr>
              <a:t>Кастомные</a:t>
            </a:r>
            <a:r>
              <a:rPr lang="ru-RU" sz="2600" dirty="0">
                <a:latin typeface="SB Sans Display Light"/>
              </a:rPr>
              <a:t> образы с предустановленными библиотеками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96323E04-1829-4464-A89B-5DC97E507E5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 bwMode="auto">
          <a:xfrm>
            <a:off x="6414639" y="2673073"/>
            <a:ext cx="1208654" cy="6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авая фигурная скобка 12">
            <a:extLst>
              <a:ext uri="{FF2B5EF4-FFF2-40B4-BE49-F238E27FC236}">
                <a16:creationId xmlns:a16="http://schemas.microsoft.com/office/drawing/2014/main" id="{969BC3A4-8034-4FE9-B965-24AAF539232C}"/>
              </a:ext>
            </a:extLst>
          </p:cNvPr>
          <p:cNvSpPr/>
          <p:nvPr/>
        </p:nvSpPr>
        <p:spPr bwMode="auto">
          <a:xfrm rot="5400000">
            <a:off x="8787431" y="3271717"/>
            <a:ext cx="569338" cy="3844674"/>
          </a:xfrm>
          <a:prstGeom prst="rightBrace">
            <a:avLst>
              <a:gd name="adj1" fmla="val 8333"/>
              <a:gd name="adj2" fmla="val 48988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A65EAC3C-0B24-46E5-A1D3-885FC33FDE6F}"/>
              </a:ext>
            </a:extLst>
          </p:cNvPr>
          <p:cNvGrpSpPr/>
          <p:nvPr/>
        </p:nvGrpSpPr>
        <p:grpSpPr>
          <a:xfrm>
            <a:off x="8049467" y="5753327"/>
            <a:ext cx="2108192" cy="864096"/>
            <a:chOff x="9150358" y="5627843"/>
            <a:chExt cx="2108192" cy="864096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1DCA7EC7-2F26-4100-A184-933CACDAD1EF}"/>
                </a:ext>
              </a:extLst>
            </p:cNvPr>
            <p:cNvSpPr/>
            <p:nvPr/>
          </p:nvSpPr>
          <p:spPr bwMode="auto">
            <a:xfrm>
              <a:off x="9150358" y="5627843"/>
              <a:ext cx="2108192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junit.xml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5FE86F29-6E79-41F1-BDA2-1C60644996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3684" y="5805323"/>
              <a:ext cx="573016" cy="573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60936607-3898-40B5-BA9D-720927CA0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7" t="35039" r="45800" b="34315"/>
            <a:stretch/>
          </p:blipFill>
          <p:spPr bwMode="auto">
            <a:xfrm>
              <a:off x="9355475" y="5991777"/>
              <a:ext cx="329433" cy="256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D4C67B9-8D93-4296-9D46-F9A0FD06CF07}"/>
              </a:ext>
            </a:extLst>
          </p:cNvPr>
          <p:cNvSpPr txBox="1"/>
          <p:nvPr/>
        </p:nvSpPr>
        <p:spPr bwMode="auto">
          <a:xfrm>
            <a:off x="4420495" y="5563523"/>
            <a:ext cx="40393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Файл с результатами тестов в универсальном формате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6F6E12-9AE5-4B9C-BB38-97210FEE96EF}"/>
              </a:ext>
            </a:extLst>
          </p:cNvPr>
          <p:cNvSpPr txBox="1"/>
          <p:nvPr/>
        </p:nvSpPr>
        <p:spPr bwMode="auto">
          <a:xfrm>
            <a:off x="6134009" y="1401990"/>
            <a:ext cx="38446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Копируем в контейнер проект с задачей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B9CF358-DB71-4E15-B57A-577D0003355C}"/>
              </a:ext>
            </a:extLst>
          </p:cNvPr>
          <p:cNvGrpSpPr/>
          <p:nvPr/>
        </p:nvGrpSpPr>
        <p:grpSpPr>
          <a:xfrm>
            <a:off x="172371" y="2241025"/>
            <a:ext cx="1819836" cy="864096"/>
            <a:chOff x="4928918" y="2270225"/>
            <a:chExt cx="1819836" cy="864096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B9098924-8445-42C2-BCF5-B9CD8A374626}"/>
                </a:ext>
              </a:extLst>
            </p:cNvPr>
            <p:cNvSpPr/>
            <p:nvPr/>
          </p:nvSpPr>
          <p:spPr>
            <a:xfrm>
              <a:off x="4928918" y="2270225"/>
              <a:ext cx="1819836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Kafka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167F1B2C-EC2C-4A34-AD4A-E8CE16F0F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147" y="2417274"/>
              <a:ext cx="812706" cy="606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Дуга 22">
            <a:extLst>
              <a:ext uri="{FF2B5EF4-FFF2-40B4-BE49-F238E27FC236}">
                <a16:creationId xmlns:a16="http://schemas.microsoft.com/office/drawing/2014/main" id="{D163A2A2-476A-4C28-A4EA-47453CB50177}"/>
              </a:ext>
            </a:extLst>
          </p:cNvPr>
          <p:cNvSpPr/>
          <p:nvPr/>
        </p:nvSpPr>
        <p:spPr bwMode="auto">
          <a:xfrm>
            <a:off x="1378515" y="1564793"/>
            <a:ext cx="3041980" cy="1449948"/>
          </a:xfrm>
          <a:prstGeom prst="arc">
            <a:avLst>
              <a:gd name="adj1" fmla="val 11070331"/>
              <a:gd name="adj2" fmla="val 21339318"/>
            </a:avLst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5493D8-DD02-48A0-9834-18BC68DAB72A}"/>
              </a:ext>
            </a:extLst>
          </p:cNvPr>
          <p:cNvSpPr txBox="1"/>
          <p:nvPr/>
        </p:nvSpPr>
        <p:spPr bwMode="auto">
          <a:xfrm>
            <a:off x="226600" y="44826"/>
            <a:ext cx="111425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SB Sans Display Light"/>
              </a:rPr>
              <a:t>Какая последовательность действий приводит к такому результату?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502F1F-A122-4942-92FF-5955F90C241A}"/>
              </a:ext>
            </a:extLst>
          </p:cNvPr>
          <p:cNvSpPr txBox="1"/>
          <p:nvPr/>
        </p:nvSpPr>
        <p:spPr bwMode="auto">
          <a:xfrm>
            <a:off x="2148716" y="1564793"/>
            <a:ext cx="16811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Получаем </a:t>
            </a:r>
          </a:p>
          <a:p>
            <a:r>
              <a:rPr lang="ru-RU" sz="2600" dirty="0">
                <a:latin typeface="SB Sans Display Light"/>
              </a:rPr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3801730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06" y="76831"/>
            <a:ext cx="10728324" cy="761370"/>
          </a:xfrm>
        </p:spPr>
        <p:txBody>
          <a:bodyPr/>
          <a:lstStyle/>
          <a:p>
            <a:r>
              <a:rPr lang="ru-RU" sz="4000" dirty="0"/>
              <a:t>Пример</a:t>
            </a:r>
            <a:r>
              <a:rPr lang="ru-RU" dirty="0"/>
              <a:t> </a:t>
            </a:r>
            <a:r>
              <a:rPr lang="en-US" dirty="0"/>
              <a:t>junit.xml</a:t>
            </a:r>
            <a:endParaRPr lang="ru-RU" dirty="0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A984E38-577B-4EF8-97BD-2332D3003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36" y="1650357"/>
            <a:ext cx="10649262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&lt;?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version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="1.0"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encoding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="UTF-8"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?&gt;</a:t>
            </a:r>
            <a:br>
              <a:rPr kumimoji="0" lang="ru-RU" altLang="ru-RU" sz="2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="0.05"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tests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="4"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errors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skipped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failures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simpleTest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="0.029"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calcTest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="0.001"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randomTest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="0.003"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failTest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="0.003"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&lt;/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9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5F2B38A7-27CE-443A-9748-0E196388B965}"/>
              </a:ext>
            </a:extLst>
          </p:cNvPr>
          <p:cNvSpPr/>
          <p:nvPr/>
        </p:nvSpPr>
        <p:spPr>
          <a:xfrm>
            <a:off x="5257800" y="2388073"/>
            <a:ext cx="6553200" cy="422934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B Sans Display Light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7801C2C-477B-421C-90D4-3FB854EAFBD1}"/>
              </a:ext>
            </a:extLst>
          </p:cNvPr>
          <p:cNvGrpSpPr/>
          <p:nvPr/>
        </p:nvGrpSpPr>
        <p:grpSpPr>
          <a:xfrm>
            <a:off x="5885290" y="3105121"/>
            <a:ext cx="2624847" cy="864096"/>
            <a:chOff x="5062312" y="2308196"/>
            <a:chExt cx="2624847" cy="864096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00C3163E-FC42-4557-B176-8FF8E9DC2C13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1028FD26-C207-4240-A70C-BFA3CCB50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B9CF358-DB71-4E15-B57A-577D0003355C}"/>
              </a:ext>
            </a:extLst>
          </p:cNvPr>
          <p:cNvGrpSpPr/>
          <p:nvPr/>
        </p:nvGrpSpPr>
        <p:grpSpPr>
          <a:xfrm>
            <a:off x="617312" y="2459104"/>
            <a:ext cx="1819836" cy="864096"/>
            <a:chOff x="4928918" y="2270225"/>
            <a:chExt cx="1819836" cy="864096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B9098924-8445-42C2-BCF5-B9CD8A374626}"/>
                </a:ext>
              </a:extLst>
            </p:cNvPr>
            <p:cNvSpPr/>
            <p:nvPr/>
          </p:nvSpPr>
          <p:spPr>
            <a:xfrm>
              <a:off x="4928918" y="2270225"/>
              <a:ext cx="1819836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Kafka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167F1B2C-EC2C-4A34-AD4A-E8CE16F0F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147" y="2417274"/>
              <a:ext cx="812706" cy="606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Дуга 22">
            <a:extLst>
              <a:ext uri="{FF2B5EF4-FFF2-40B4-BE49-F238E27FC236}">
                <a16:creationId xmlns:a16="http://schemas.microsoft.com/office/drawing/2014/main" id="{D163A2A2-476A-4C28-A4EA-47453CB50177}"/>
              </a:ext>
            </a:extLst>
          </p:cNvPr>
          <p:cNvSpPr/>
          <p:nvPr/>
        </p:nvSpPr>
        <p:spPr bwMode="auto">
          <a:xfrm>
            <a:off x="2227816" y="1806218"/>
            <a:ext cx="3507810" cy="1449948"/>
          </a:xfrm>
          <a:prstGeom prst="arc">
            <a:avLst>
              <a:gd name="adj1" fmla="val 11070331"/>
              <a:gd name="adj2" fmla="val 21339318"/>
            </a:avLst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5493D8-DD02-48A0-9834-18BC68DAB72A}"/>
              </a:ext>
            </a:extLst>
          </p:cNvPr>
          <p:cNvSpPr txBox="1"/>
          <p:nvPr/>
        </p:nvSpPr>
        <p:spPr bwMode="auto">
          <a:xfrm>
            <a:off x="420757" y="240577"/>
            <a:ext cx="11152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SB Sans Display Light"/>
              </a:rPr>
              <a:t>Возможности горизонтального масштабирования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502F1F-A122-4942-92FF-5955F90C241A}"/>
              </a:ext>
            </a:extLst>
          </p:cNvPr>
          <p:cNvSpPr txBox="1"/>
          <p:nvPr/>
        </p:nvSpPr>
        <p:spPr bwMode="auto">
          <a:xfrm>
            <a:off x="630803" y="3439265"/>
            <a:ext cx="54651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Один из исполнителей получит задачу на тестирование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C403ABC-DDCF-471B-B44A-5EFB739930CB}"/>
              </a:ext>
            </a:extLst>
          </p:cNvPr>
          <p:cNvGrpSpPr/>
          <p:nvPr/>
        </p:nvGrpSpPr>
        <p:grpSpPr>
          <a:xfrm>
            <a:off x="5894817" y="4213069"/>
            <a:ext cx="2624847" cy="864096"/>
            <a:chOff x="5062312" y="2308196"/>
            <a:chExt cx="2624847" cy="864096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5E25C85F-A3E9-487A-8A86-99C2CBFBFEBB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33" name="Picture 10">
              <a:extLst>
                <a:ext uri="{FF2B5EF4-FFF2-40B4-BE49-F238E27FC236}">
                  <a16:creationId xmlns:a16="http://schemas.microsoft.com/office/drawing/2014/main" id="{6471D5A0-267B-4388-9B7B-A571E49CE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21CB4B49-A1C4-46E4-BDBE-CAB70009328D}"/>
              </a:ext>
            </a:extLst>
          </p:cNvPr>
          <p:cNvGrpSpPr/>
          <p:nvPr/>
        </p:nvGrpSpPr>
        <p:grpSpPr>
          <a:xfrm>
            <a:off x="5885291" y="5362165"/>
            <a:ext cx="2624847" cy="864096"/>
            <a:chOff x="5062312" y="2308196"/>
            <a:chExt cx="2624847" cy="864096"/>
          </a:xfrm>
        </p:grpSpPr>
        <p:sp>
          <p:nvSpPr>
            <p:cNvPr id="35" name="Прямоугольник: скругленные углы 34">
              <a:extLst>
                <a:ext uri="{FF2B5EF4-FFF2-40B4-BE49-F238E27FC236}">
                  <a16:creationId xmlns:a16="http://schemas.microsoft.com/office/drawing/2014/main" id="{3F46B0CC-AE1D-4B65-8EED-87943275C3A7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36" name="Picture 10">
              <a:extLst>
                <a:ext uri="{FF2B5EF4-FFF2-40B4-BE49-F238E27FC236}">
                  <a16:creationId xmlns:a16="http://schemas.microsoft.com/office/drawing/2014/main" id="{5106FF43-599E-46BD-AC0F-C2D05616D4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90781F3F-5732-402A-BA38-9728CE69BE98}"/>
              </a:ext>
            </a:extLst>
          </p:cNvPr>
          <p:cNvGrpSpPr/>
          <p:nvPr/>
        </p:nvGrpSpPr>
        <p:grpSpPr>
          <a:xfrm>
            <a:off x="8809465" y="3105121"/>
            <a:ext cx="2624847" cy="864096"/>
            <a:chOff x="5062312" y="2308196"/>
            <a:chExt cx="2624847" cy="864096"/>
          </a:xfrm>
        </p:grpSpPr>
        <p:sp>
          <p:nvSpPr>
            <p:cNvPr id="38" name="Прямоугольник: скругленные углы 37">
              <a:extLst>
                <a:ext uri="{FF2B5EF4-FFF2-40B4-BE49-F238E27FC236}">
                  <a16:creationId xmlns:a16="http://schemas.microsoft.com/office/drawing/2014/main" id="{05AEDFB6-FE8A-486D-877A-F14838708956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39" name="Picture 10">
              <a:extLst>
                <a:ext uri="{FF2B5EF4-FFF2-40B4-BE49-F238E27FC236}">
                  <a16:creationId xmlns:a16="http://schemas.microsoft.com/office/drawing/2014/main" id="{E86BDEE2-A13D-4EE8-AE03-FE21D5AB0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07A9EC97-8291-4754-AC1D-B55BC1F4CE9F}"/>
              </a:ext>
            </a:extLst>
          </p:cNvPr>
          <p:cNvGrpSpPr/>
          <p:nvPr/>
        </p:nvGrpSpPr>
        <p:grpSpPr>
          <a:xfrm>
            <a:off x="8818992" y="4213069"/>
            <a:ext cx="2624847" cy="864096"/>
            <a:chOff x="5062312" y="2308196"/>
            <a:chExt cx="2624847" cy="864096"/>
          </a:xfrm>
        </p:grpSpPr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7373ACBD-2D16-4FDD-AEFC-DD013AF2F4EE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42" name="Picture 10">
              <a:extLst>
                <a:ext uri="{FF2B5EF4-FFF2-40B4-BE49-F238E27FC236}">
                  <a16:creationId xmlns:a16="http://schemas.microsoft.com/office/drawing/2014/main" id="{0532AD72-102C-439A-BA09-F2DED0491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4B0F8E4A-518F-4DF2-B63D-F7B640D98882}"/>
              </a:ext>
            </a:extLst>
          </p:cNvPr>
          <p:cNvGrpSpPr/>
          <p:nvPr/>
        </p:nvGrpSpPr>
        <p:grpSpPr>
          <a:xfrm>
            <a:off x="8809466" y="5362165"/>
            <a:ext cx="2624847" cy="864096"/>
            <a:chOff x="5062312" y="2308196"/>
            <a:chExt cx="2624847" cy="864096"/>
          </a:xfrm>
        </p:grpSpPr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F9EB1EEB-D460-4C1C-A4A8-513131BA8550}"/>
                </a:ext>
              </a:extLst>
            </p:cNvPr>
            <p:cNvSpPr/>
            <p:nvPr/>
          </p:nvSpPr>
          <p:spPr bwMode="auto">
            <a:xfrm>
              <a:off x="5062312" y="2308196"/>
              <a:ext cx="2624847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Test-Runner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45" name="Picture 10">
              <a:extLst>
                <a:ext uri="{FF2B5EF4-FFF2-40B4-BE49-F238E27FC236}">
                  <a16:creationId xmlns:a16="http://schemas.microsoft.com/office/drawing/2014/main" id="{591DC3EB-A272-4DA7-B0AB-90807C082E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814" y="2456682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D971BA-621B-484C-B88F-0438AF82FD31}"/>
              </a:ext>
            </a:extLst>
          </p:cNvPr>
          <p:cNvSpPr txBox="1"/>
          <p:nvPr/>
        </p:nvSpPr>
        <p:spPr>
          <a:xfrm>
            <a:off x="7262307" y="2398709"/>
            <a:ext cx="27809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Группа </a:t>
            </a:r>
            <a:r>
              <a:rPr lang="en-US" sz="2600" dirty="0">
                <a:latin typeface="SB Sans Display Light"/>
              </a:rPr>
              <a:t>test-runner</a:t>
            </a:r>
            <a:endParaRPr lang="ru-RU" sz="2600" dirty="0">
              <a:latin typeface="SB Sans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2358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latin typeface="SB Sans Display Light"/>
              </a:rPr>
              <a:t>Запускайте свои программы онлайн</a:t>
            </a:r>
            <a:endParaRPr lang="ru-RU" sz="1600" dirty="0">
              <a:latin typeface="SB Sans Display Light"/>
            </a:endParaRPr>
          </a:p>
        </p:txBody>
      </p:sp>
      <p:pic>
        <p:nvPicPr>
          <p:cNvPr id="2" name="a1">
            <a:hlinkClick r:id="" action="ppaction://media"/>
            <a:extLst>
              <a:ext uri="{FF2B5EF4-FFF2-40B4-BE49-F238E27FC236}">
                <a16:creationId xmlns:a16="http://schemas.microsoft.com/office/drawing/2014/main" id="{989B8433-B1B5-424F-A43D-6E6AA992EC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368" y="1142956"/>
            <a:ext cx="8232232" cy="49503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8904312" y="908720"/>
            <a:ext cx="30963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Вывод логов программы по мере выполнения.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B46E9-84A8-4CCB-99B2-B1223813B728}"/>
              </a:ext>
            </a:extLst>
          </p:cNvPr>
          <p:cNvSpPr txBox="1"/>
          <p:nvPr/>
        </p:nvSpPr>
        <p:spPr>
          <a:xfrm>
            <a:off x="7701688" y="6070858"/>
            <a:ext cx="107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B Sans Display Light"/>
              </a:rPr>
              <a:t>*видео</a:t>
            </a:r>
          </a:p>
        </p:txBody>
      </p:sp>
    </p:spTree>
    <p:extLst>
      <p:ext uri="{BB962C8B-B14F-4D97-AF65-F5344CB8AC3E}">
        <p14:creationId xmlns:p14="http://schemas.microsoft.com/office/powerpoint/2010/main" val="185879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81422" y="275375"/>
            <a:ext cx="12000656" cy="713167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latin typeface="SB Sans Display Light"/>
              </a:rPr>
              <a:t>Запускайте свои программы онлайн</a:t>
            </a:r>
            <a:endParaRPr lang="ru-RU" sz="1600" dirty="0">
              <a:latin typeface="SB Sans Display Light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5B5AAC9-EDBC-4E0D-BCB7-2403083C46F2}"/>
              </a:ext>
            </a:extLst>
          </p:cNvPr>
          <p:cNvSpPr/>
          <p:nvPr/>
        </p:nvSpPr>
        <p:spPr>
          <a:xfrm>
            <a:off x="600224" y="2260845"/>
            <a:ext cx="2095351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600" dirty="0">
                <a:latin typeface="SB Sans Display Light"/>
              </a:rPr>
              <a:t>Frontend</a:t>
            </a:r>
            <a:endParaRPr lang="ru-RU" sz="2600" dirty="0">
              <a:latin typeface="SB Sans Display Ligh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E52524-63ED-46B9-ACC5-BCD20D109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92" y="2427788"/>
            <a:ext cx="777073" cy="5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C36C70B-1B10-4424-B6FE-54C0FC342793}"/>
              </a:ext>
            </a:extLst>
          </p:cNvPr>
          <p:cNvGrpSpPr/>
          <p:nvPr/>
        </p:nvGrpSpPr>
        <p:grpSpPr>
          <a:xfrm>
            <a:off x="8123710" y="2255926"/>
            <a:ext cx="2831066" cy="864096"/>
            <a:chOff x="6674884" y="2270226"/>
            <a:chExt cx="2831066" cy="864096"/>
          </a:xfrm>
        </p:grpSpPr>
        <p:sp>
          <p:nvSpPr>
            <p:cNvPr id="34" name="Прямоугольник: скругленные углы 33">
              <a:extLst>
                <a:ext uri="{FF2B5EF4-FFF2-40B4-BE49-F238E27FC236}">
                  <a16:creationId xmlns:a16="http://schemas.microsoft.com/office/drawing/2014/main" id="{73F5C499-BC16-4BDD-B6D7-1A9E1A7D64A1}"/>
                </a:ext>
              </a:extLst>
            </p:cNvPr>
            <p:cNvSpPr/>
            <p:nvPr/>
          </p:nvSpPr>
          <p:spPr>
            <a:xfrm>
              <a:off x="6674884" y="2270226"/>
              <a:ext cx="2831066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Docker Engine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B6426C6-91DA-4560-B0D1-D1E431D58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3354" y="2466063"/>
              <a:ext cx="472419" cy="472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947D7C6-794E-489B-B9A0-05E7EEA8F4B6}"/>
              </a:ext>
            </a:extLst>
          </p:cNvPr>
          <p:cNvGrpSpPr/>
          <p:nvPr/>
        </p:nvGrpSpPr>
        <p:grpSpPr>
          <a:xfrm>
            <a:off x="2977561" y="2279080"/>
            <a:ext cx="1943916" cy="864096"/>
            <a:chOff x="2494734" y="2260845"/>
            <a:chExt cx="1943916" cy="864096"/>
          </a:xfrm>
        </p:grpSpPr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7CBEDDDF-C126-4CF2-BE77-F871B9AD7702}"/>
                </a:ext>
              </a:extLst>
            </p:cNvPr>
            <p:cNvSpPr/>
            <p:nvPr/>
          </p:nvSpPr>
          <p:spPr>
            <a:xfrm>
              <a:off x="2494734" y="2260845"/>
              <a:ext cx="1943916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Backend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28F12FC7-C173-463A-97E8-DE306003F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8510" y="2478311"/>
              <a:ext cx="572219" cy="42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9431886-419B-4B08-8D80-4E311A4F3911}"/>
              </a:ext>
            </a:extLst>
          </p:cNvPr>
          <p:cNvGrpSpPr/>
          <p:nvPr/>
        </p:nvGrpSpPr>
        <p:grpSpPr>
          <a:xfrm>
            <a:off x="5180156" y="2288333"/>
            <a:ext cx="2684875" cy="864096"/>
            <a:chOff x="5653202" y="2279080"/>
            <a:chExt cx="2684875" cy="864096"/>
          </a:xfrm>
        </p:grpSpPr>
        <p:sp>
          <p:nvSpPr>
            <p:cNvPr id="33" name="Прямоугольник: скругленные углы 32">
              <a:extLst>
                <a:ext uri="{FF2B5EF4-FFF2-40B4-BE49-F238E27FC236}">
                  <a16:creationId xmlns:a16="http://schemas.microsoft.com/office/drawing/2014/main" id="{B86814D9-8548-41B0-9970-AD1A2F603360}"/>
                </a:ext>
              </a:extLst>
            </p:cNvPr>
            <p:cNvSpPr/>
            <p:nvPr/>
          </p:nvSpPr>
          <p:spPr>
            <a:xfrm>
              <a:off x="5653202" y="2279080"/>
              <a:ext cx="2684875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Task-Runner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39" name="Picture 10">
              <a:extLst>
                <a:ext uri="{FF2B5EF4-FFF2-40B4-BE49-F238E27FC236}">
                  <a16:creationId xmlns:a16="http://schemas.microsoft.com/office/drawing/2014/main" id="{4E8666B6-0F01-4DCF-8DD2-442472B8A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357" y="2464805"/>
              <a:ext cx="548258" cy="5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54AA1DF-0CA9-4BF6-AD3D-842452797885}"/>
              </a:ext>
            </a:extLst>
          </p:cNvPr>
          <p:cNvCxnSpPr>
            <a:cxnSpLocks/>
          </p:cNvCxnSpPr>
          <p:nvPr/>
        </p:nvCxnSpPr>
        <p:spPr>
          <a:xfrm>
            <a:off x="958698" y="2091177"/>
            <a:ext cx="8852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1D10193D-02E2-4DDE-B510-69C0EF1A23B4}"/>
              </a:ext>
            </a:extLst>
          </p:cNvPr>
          <p:cNvCxnSpPr>
            <a:cxnSpLocks/>
          </p:cNvCxnSpPr>
          <p:nvPr/>
        </p:nvCxnSpPr>
        <p:spPr>
          <a:xfrm flipH="1">
            <a:off x="958698" y="3447683"/>
            <a:ext cx="8432952" cy="11647"/>
          </a:xfrm>
          <a:prstGeom prst="straightConnector1">
            <a:avLst/>
          </a:prstGeom>
          <a:ln w="571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175413-3B7E-45C1-8394-F1C24AC40A21}"/>
              </a:ext>
            </a:extLst>
          </p:cNvPr>
          <p:cNvSpPr txBox="1"/>
          <p:nvPr/>
        </p:nvSpPr>
        <p:spPr>
          <a:xfrm>
            <a:off x="802459" y="1150827"/>
            <a:ext cx="32277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Отправляем программный код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E3A775-4B20-4E3F-B881-1C3C5943BB41}"/>
              </a:ext>
            </a:extLst>
          </p:cNvPr>
          <p:cNvSpPr txBox="1"/>
          <p:nvPr/>
        </p:nvSpPr>
        <p:spPr>
          <a:xfrm>
            <a:off x="974374" y="3647772"/>
            <a:ext cx="41072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Получаем поток сообщений с логами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A94B0B1B-D4DA-4CEA-AC3A-00CB06E2F065}"/>
              </a:ext>
            </a:extLst>
          </p:cNvPr>
          <p:cNvSpPr/>
          <p:nvPr/>
        </p:nvSpPr>
        <p:spPr>
          <a:xfrm>
            <a:off x="7808196" y="4304189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C++</a:t>
            </a:r>
            <a:endParaRPr lang="ru-RU" sz="2600" dirty="0">
              <a:latin typeface="SB Sans Display Light"/>
            </a:endParaRPr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27CC65AF-153A-4C68-A235-EFD5B3CEA984}"/>
              </a:ext>
            </a:extLst>
          </p:cNvPr>
          <p:cNvSpPr/>
          <p:nvPr/>
        </p:nvSpPr>
        <p:spPr>
          <a:xfrm>
            <a:off x="9059657" y="4304189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Java</a:t>
            </a:r>
            <a:endParaRPr lang="ru-RU" sz="2600" dirty="0">
              <a:latin typeface="SB Sans Display Light"/>
            </a:endParaRPr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000F0776-CEDF-44F0-ACF1-4F0E37312103}"/>
              </a:ext>
            </a:extLst>
          </p:cNvPr>
          <p:cNvSpPr/>
          <p:nvPr/>
        </p:nvSpPr>
        <p:spPr>
          <a:xfrm>
            <a:off x="10311118" y="4304189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B Sans Display Light"/>
              </a:rPr>
              <a:t>JS</a:t>
            </a:r>
            <a:endParaRPr lang="ru-RU" sz="2600" dirty="0">
              <a:latin typeface="SB Sans Display Light"/>
            </a:endParaRPr>
          </a:p>
        </p:txBody>
      </p:sp>
      <p:sp>
        <p:nvSpPr>
          <p:cNvPr id="46" name="Левая фигурная скобка 45">
            <a:extLst>
              <a:ext uri="{FF2B5EF4-FFF2-40B4-BE49-F238E27FC236}">
                <a16:creationId xmlns:a16="http://schemas.microsoft.com/office/drawing/2014/main" id="{C9EC9B9D-2A9F-4CBD-93C2-E0041251CFFF}"/>
              </a:ext>
            </a:extLst>
          </p:cNvPr>
          <p:cNvSpPr/>
          <p:nvPr/>
        </p:nvSpPr>
        <p:spPr>
          <a:xfrm rot="5400000">
            <a:off x="9038504" y="2064621"/>
            <a:ext cx="1092641" cy="3858766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FEC3CA-B564-4067-89EE-ABA7A6EFD5BB}"/>
              </a:ext>
            </a:extLst>
          </p:cNvPr>
          <p:cNvSpPr txBox="1"/>
          <p:nvPr/>
        </p:nvSpPr>
        <p:spPr>
          <a:xfrm>
            <a:off x="5290565" y="1500815"/>
            <a:ext cx="23875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SB Sans Display Light"/>
              </a:rPr>
              <a:t>HTTP</a:t>
            </a:r>
            <a:endParaRPr lang="ru-RU" sz="2600" dirty="0">
              <a:latin typeface="SB Sans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9290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056" y="67305"/>
            <a:ext cx="10728324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База данных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4FC2EE-079B-498C-947E-3067D7DAA96A}"/>
              </a:ext>
            </a:extLst>
          </p:cNvPr>
          <p:cNvSpPr txBox="1"/>
          <p:nvPr/>
        </p:nvSpPr>
        <p:spPr>
          <a:xfrm>
            <a:off x="8112621" y="1556792"/>
            <a:ext cx="43204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Таблица </a:t>
            </a:r>
            <a:r>
              <a:rPr lang="en-US" sz="2600" dirty="0">
                <a:latin typeface="SB Sans Display Light"/>
              </a:rPr>
              <a:t>solution </a:t>
            </a:r>
            <a:r>
              <a:rPr lang="ru-RU" sz="2600" dirty="0">
                <a:latin typeface="SB Sans Display Light"/>
              </a:rPr>
              <a:t>содержит решения отправленные пользователями. </a:t>
            </a:r>
          </a:p>
          <a:p>
            <a:endParaRPr lang="ru-RU" sz="2600" dirty="0">
              <a:latin typeface="SB Sans Display Light"/>
            </a:endParaRPr>
          </a:p>
          <a:p>
            <a:r>
              <a:rPr lang="ru-RU" sz="2600" dirty="0">
                <a:latin typeface="SB Sans Display Light"/>
              </a:rPr>
              <a:t>Таблица </a:t>
            </a:r>
            <a:r>
              <a:rPr lang="en-US" sz="2600" dirty="0" err="1">
                <a:latin typeface="SB Sans Display Light"/>
              </a:rPr>
              <a:t>solution_result</a:t>
            </a:r>
            <a:r>
              <a:rPr lang="en-US" sz="2600" dirty="0">
                <a:latin typeface="SB Sans Display Light"/>
              </a:rPr>
              <a:t> </a:t>
            </a:r>
            <a:r>
              <a:rPr lang="ru-RU" sz="2600" dirty="0">
                <a:latin typeface="SB Sans Display Light"/>
              </a:rPr>
              <a:t>содержит результаты тестирования решений.</a:t>
            </a:r>
          </a:p>
          <a:p>
            <a:r>
              <a:rPr lang="ru-RU" sz="2600" dirty="0">
                <a:latin typeface="SB Sans Display Light"/>
              </a:rPr>
              <a:t> </a:t>
            </a:r>
          </a:p>
          <a:p>
            <a:r>
              <a:rPr lang="ru-RU" sz="2600" dirty="0">
                <a:latin typeface="SB Sans Display Light"/>
              </a:rPr>
              <a:t>Связь 1:1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9E1510-4128-4CA9-BB5D-6306DA02AC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1637" y="1392868"/>
            <a:ext cx="7558038" cy="502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16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056" y="67305"/>
            <a:ext cx="10728324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Предоставление статистики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7CB775-9EC0-41BF-AE29-2D6C2EF076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96468" y="1276985"/>
            <a:ext cx="5199063" cy="541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0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45167C9-939E-4B7B-81BD-C488C063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54" y="111974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Выбор средств разработки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B383C82-836A-4365-AF4C-44B260D7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680" y="4699671"/>
            <a:ext cx="1229049" cy="122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96DE3640-E658-4E2D-A192-B58ABB3D8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00" y="4887554"/>
            <a:ext cx="1239686" cy="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32AA0B9-67A2-4DE4-B1AF-2C110DE3A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220" y="4806227"/>
            <a:ext cx="1438070" cy="101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786EC-4AB5-4257-A0D1-2D2834F17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864" y="1961398"/>
            <a:ext cx="1050822" cy="10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B82F1FC8-1653-4F45-B9A2-6C483EDA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95" y="2013574"/>
            <a:ext cx="1193319" cy="89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45DB462-7267-40F7-A9A0-0F821C7E4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542" y="1933689"/>
            <a:ext cx="1050822" cy="10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93C4D7F-8A34-4691-8CC7-3826B51E66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8660" y="4383357"/>
            <a:ext cx="1137755" cy="1577344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457A51CD-D5CF-4905-B463-F94626638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273" y="4671101"/>
            <a:ext cx="1137755" cy="113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35071C02-F368-42FA-BBEC-E1C187659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4" y="1690688"/>
            <a:ext cx="2307599" cy="159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Picture background">
            <a:extLst>
              <a:ext uri="{FF2B5EF4-FFF2-40B4-BE49-F238E27FC236}">
                <a16:creationId xmlns:a16="http://schemas.microsoft.com/office/drawing/2014/main" id="{633C36EA-E3DF-4564-AF75-0D466A00B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275" y="1961398"/>
            <a:ext cx="2146360" cy="10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7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116632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Пишите код совместно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335360" y="5799359"/>
            <a:ext cx="79928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dirty="0"/>
              <a:t>Около-</a:t>
            </a:r>
            <a:r>
              <a:rPr lang="en-US" sz="2600" dirty="0" err="1"/>
              <a:t>realtime</a:t>
            </a:r>
            <a:r>
              <a:rPr lang="ru-RU" sz="2600" dirty="0"/>
              <a:t> совместное</a:t>
            </a:r>
            <a:r>
              <a:rPr lang="en-US" sz="2600" dirty="0"/>
              <a:t> </a:t>
            </a:r>
            <a:r>
              <a:rPr lang="ru-RU" sz="2600" dirty="0"/>
              <a:t>редактирование кода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dirty="0"/>
              <a:t>Отображение курсора и выделенной области</a:t>
            </a:r>
          </a:p>
        </p:txBody>
      </p:sp>
      <p:pic>
        <p:nvPicPr>
          <p:cNvPr id="4" name="a3">
            <a:hlinkClick r:id="" action="ppaction://media"/>
            <a:extLst>
              <a:ext uri="{FF2B5EF4-FFF2-40B4-BE49-F238E27FC236}">
                <a16:creationId xmlns:a16="http://schemas.microsoft.com/office/drawing/2014/main" id="{4D46D467-B3C2-4D29-91B2-90966C1C71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9416" y="908720"/>
            <a:ext cx="10775021" cy="4545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3BBAB7-202F-4AD8-AC80-76B6F0483C44}"/>
              </a:ext>
            </a:extLst>
          </p:cNvPr>
          <p:cNvSpPr txBox="1"/>
          <p:nvPr/>
        </p:nvSpPr>
        <p:spPr bwMode="auto">
          <a:xfrm>
            <a:off x="10704512" y="54300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*видео</a:t>
            </a:r>
          </a:p>
        </p:txBody>
      </p:sp>
    </p:spTree>
    <p:extLst>
      <p:ext uri="{BB962C8B-B14F-4D97-AF65-F5344CB8AC3E}">
        <p14:creationId xmlns:p14="http://schemas.microsoft.com/office/powerpoint/2010/main" val="183306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116632"/>
            <a:ext cx="10153128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latin typeface="SB Sans Display Light"/>
              </a:rPr>
              <a:t>Придите к лучшему решению </a:t>
            </a:r>
            <a:r>
              <a:rPr lang="ru-RU" sz="4000" u="sng" dirty="0">
                <a:latin typeface="SB Sans Display Light"/>
              </a:rPr>
              <a:t>совместно</a:t>
            </a:r>
            <a:endParaRPr lang="ru-RU" sz="1600" u="sng" dirty="0">
              <a:latin typeface="SB Sans Display Ligh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C5C3F9-172F-4318-8CE2-6D17795AF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73" y="811382"/>
            <a:ext cx="11326267" cy="3225130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CECC7D6-8386-4462-9C23-CB44CC62D42A}"/>
              </a:ext>
            </a:extLst>
          </p:cNvPr>
          <p:cNvSpPr/>
          <p:nvPr/>
        </p:nvSpPr>
        <p:spPr>
          <a:xfrm>
            <a:off x="1343472" y="4280524"/>
            <a:ext cx="4320480" cy="21503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SB Sans Display Light"/>
              </a:rPr>
              <a:t>Если не можете решить задачу самостоятельно – позовите друга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560B7E9-16A4-46CA-8DE7-B2DE1216D70E}"/>
              </a:ext>
            </a:extLst>
          </p:cNvPr>
          <p:cNvSpPr/>
          <p:nvPr/>
        </p:nvSpPr>
        <p:spPr>
          <a:xfrm>
            <a:off x="6369248" y="4280524"/>
            <a:ext cx="4320480" cy="21503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  <a:latin typeface="SB Sans Display Light"/>
              </a:rPr>
              <a:t>Проведите </a:t>
            </a:r>
            <a:r>
              <a:rPr lang="ru-RU" sz="2400" dirty="0" err="1">
                <a:solidFill>
                  <a:schemeClr val="tx1"/>
                </a:solidFill>
                <a:latin typeface="SB Sans Display Light"/>
              </a:rPr>
              <a:t>лайв-кодинг</a:t>
            </a:r>
            <a:r>
              <a:rPr lang="ru-RU" sz="2400" dirty="0">
                <a:solidFill>
                  <a:schemeClr val="tx1"/>
                </a:solidFill>
                <a:latin typeface="SB Sans Display Light"/>
              </a:rPr>
              <a:t> интервью на алгоритмической задаче. </a:t>
            </a:r>
          </a:p>
        </p:txBody>
      </p:sp>
    </p:spTree>
    <p:extLst>
      <p:ext uri="{BB962C8B-B14F-4D97-AF65-F5344CB8AC3E}">
        <p14:creationId xmlns:p14="http://schemas.microsoft.com/office/powerpoint/2010/main" val="3500791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DA5D1FC-8DFA-4041-B991-C3B90335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Актуальность выбранной темы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7C677B2-A705-4545-94B2-968880B1DD5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SB Sans Display Light"/>
              </a:rPr>
              <a:t>Высокий спрос на интернет-образование в сфере </a:t>
            </a:r>
            <a:r>
              <a:rPr lang="en-US" dirty="0">
                <a:latin typeface="SB Sans Display Light"/>
              </a:rPr>
              <a:t>IT</a:t>
            </a:r>
          </a:p>
          <a:p>
            <a:r>
              <a:rPr lang="ru-RU" dirty="0">
                <a:latin typeface="SB Sans Display Light"/>
              </a:rPr>
              <a:t>Ускорение обучения программированию</a:t>
            </a:r>
          </a:p>
          <a:p>
            <a:r>
              <a:rPr lang="ru-RU" dirty="0">
                <a:latin typeface="SB Sans Display Light"/>
              </a:rPr>
              <a:t>Эффективная подготовка к техническим собеседованиям</a:t>
            </a:r>
          </a:p>
        </p:txBody>
      </p:sp>
    </p:spTree>
    <p:extLst>
      <p:ext uri="{BB962C8B-B14F-4D97-AF65-F5344CB8AC3E}">
        <p14:creationId xmlns:p14="http://schemas.microsoft.com/office/powerpoint/2010/main" val="611404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C8994E43-5425-44BB-A46F-13EF6A20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5" y="88777"/>
            <a:ext cx="10515600" cy="776288"/>
          </a:xfrm>
        </p:spPr>
        <p:txBody>
          <a:bodyPr/>
          <a:lstStyle/>
          <a:p>
            <a:r>
              <a:rPr lang="ru-RU" dirty="0"/>
              <a:t>Сравнение с существующими аналогами</a:t>
            </a:r>
          </a:p>
        </p:txBody>
      </p:sp>
      <p:graphicFrame>
        <p:nvGraphicFramePr>
          <p:cNvPr id="24" name="Таблица 4">
            <a:extLst>
              <a:ext uri="{FF2B5EF4-FFF2-40B4-BE49-F238E27FC236}">
                <a16:creationId xmlns:a16="http://schemas.microsoft.com/office/drawing/2014/main" id="{0E208637-ACC8-4F51-8B9D-C35E8B9B23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0786871"/>
              </p:ext>
            </p:extLst>
          </p:nvPr>
        </p:nvGraphicFramePr>
        <p:xfrm>
          <a:off x="414013" y="1078988"/>
          <a:ext cx="11363973" cy="509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77430">
                  <a:extLst>
                    <a:ext uri="{9D8B030D-6E8A-4147-A177-3AD203B41FA5}">
                      <a16:colId xmlns:a16="http://schemas.microsoft.com/office/drawing/2014/main" val="3006519065"/>
                    </a:ext>
                  </a:extLst>
                </a:gridCol>
                <a:gridCol w="1514007">
                  <a:extLst>
                    <a:ext uri="{9D8B030D-6E8A-4147-A177-3AD203B41FA5}">
                      <a16:colId xmlns:a16="http://schemas.microsoft.com/office/drawing/2014/main" val="1568791359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72458023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784296504"/>
                    </a:ext>
                  </a:extLst>
                </a:gridCol>
                <a:gridCol w="2710186">
                  <a:extLst>
                    <a:ext uri="{9D8B030D-6E8A-4147-A177-3AD203B41FA5}">
                      <a16:colId xmlns:a16="http://schemas.microsoft.com/office/drawing/2014/main" val="119766571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Критерии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Наименование ПО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453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«</a:t>
                      </a:r>
                      <a:r>
                        <a:rPr lang="en-US" sz="2000" dirty="0" err="1"/>
                        <a:t>LeetCode</a:t>
                      </a:r>
                      <a:r>
                        <a:rPr lang="ru-RU" sz="2000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«</a:t>
                      </a:r>
                      <a:r>
                        <a:rPr lang="en-US" sz="2000" dirty="0" err="1"/>
                        <a:t>CodeWars</a:t>
                      </a:r>
                      <a:r>
                        <a:rPr lang="ru-RU" sz="2000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«</a:t>
                      </a:r>
                      <a:r>
                        <a:rPr lang="ru-RU" sz="2000" dirty="0" err="1"/>
                        <a:t>Информатикс</a:t>
                      </a:r>
                      <a:r>
                        <a:rPr lang="ru-RU" sz="2000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/>
                        <a:t>«</a:t>
                      </a:r>
                      <a:r>
                        <a:rPr lang="en-US" sz="2000" b="1" dirty="0" err="1"/>
                        <a:t>SupremeCode</a:t>
                      </a:r>
                      <a:r>
                        <a:rPr lang="ru-RU" sz="2000" b="1" dirty="0"/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775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Автоматизированная проверка решений задач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389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Запуск кода вне решения задачи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972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Добавление задач сообществом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52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Наличие русского языка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12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Наличие редактора кода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561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Совместное редактирования кода решения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4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/>
                        <a:t>Наличие теоретических материалов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88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67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202357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  <a:latin typeface="SB Sans Display Light"/>
              </a:rPr>
              <a:t>Заключение</a:t>
            </a:r>
            <a:endParaRPr lang="ru-RU" sz="1600" dirty="0">
              <a:latin typeface="SB Sans Display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8483AC-3E5B-4A15-8662-FF6324CC3EAF}"/>
              </a:ext>
            </a:extLst>
          </p:cNvPr>
          <p:cNvSpPr txBox="1"/>
          <p:nvPr/>
        </p:nvSpPr>
        <p:spPr>
          <a:xfrm>
            <a:off x="600075" y="981075"/>
            <a:ext cx="91059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Разработана онлайн-платформа с алгоритмическими задачами по программированию «</a:t>
            </a:r>
            <a:r>
              <a:rPr lang="en-US" sz="2600" dirty="0" err="1">
                <a:latin typeface="SB Sans Display Light"/>
              </a:rPr>
              <a:t>SupremeCode</a:t>
            </a:r>
            <a:r>
              <a:rPr lang="ru-RU" sz="2600" dirty="0">
                <a:latin typeface="SB Sans Display Light"/>
              </a:rPr>
              <a:t>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B8DB9-DFA0-4A00-95A5-097AF3335935}"/>
              </a:ext>
            </a:extLst>
          </p:cNvPr>
          <p:cNvSpPr txBox="1"/>
          <p:nvPr/>
        </p:nvSpPr>
        <p:spPr>
          <a:xfrm>
            <a:off x="676275" y="2505075"/>
            <a:ext cx="1081087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Предоставление списка задач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Решение задач во встроенном редакторе кода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Автоматизированное тестирование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Совместное редактирования кода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Запуск программ вне решения задач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600" dirty="0">
                <a:latin typeface="SB Sans Display Light"/>
              </a:rPr>
              <a:t>Добавление новых задач пользователями</a:t>
            </a:r>
          </a:p>
        </p:txBody>
      </p:sp>
    </p:spTree>
    <p:extLst>
      <p:ext uri="{BB962C8B-B14F-4D97-AF65-F5344CB8AC3E}">
        <p14:creationId xmlns:p14="http://schemas.microsoft.com/office/powerpoint/2010/main" val="1270669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A667E9C-4E12-476E-BB14-A72660FB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925" y="3253142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27457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5C803D6-4AFD-4B45-B783-EC137DDB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-7756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Цели и задачи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A0D9BDD-789F-4C58-A908-03BB4490F592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26940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SB Sans Display Light"/>
              </a:rPr>
              <a:t>Провести анализ предметной области</a:t>
            </a:r>
          </a:p>
          <a:p>
            <a:r>
              <a:rPr lang="ru-RU" dirty="0">
                <a:latin typeface="SB Sans Display Light"/>
              </a:rPr>
              <a:t>Провести анализ существующих аналогов</a:t>
            </a:r>
          </a:p>
          <a:p>
            <a:r>
              <a:rPr lang="ru-RU" dirty="0">
                <a:latin typeface="SB Sans Display Light"/>
              </a:rPr>
              <a:t>Разработать архитектуру онлайн-платформы</a:t>
            </a:r>
          </a:p>
          <a:p>
            <a:r>
              <a:rPr lang="ru-RU" dirty="0">
                <a:latin typeface="SB Sans Display Light"/>
              </a:rPr>
              <a:t>Продемонстрировать работу онлайн-платформы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1EC0-3F4C-471A-ABA6-6942D157B899}"/>
              </a:ext>
            </a:extLst>
          </p:cNvPr>
          <p:cNvSpPr txBox="1"/>
          <p:nvPr/>
        </p:nvSpPr>
        <p:spPr>
          <a:xfrm>
            <a:off x="647700" y="124799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SB Sans Display Light"/>
              </a:rPr>
              <a:t>Цель работы: </a:t>
            </a:r>
            <a:r>
              <a:rPr lang="ru-RU" sz="2400" dirty="0">
                <a:latin typeface="SB Sans Display Light"/>
              </a:rPr>
              <a:t>ускорение процесса обучения программированию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066B0-6D17-445A-B184-7E36A073E860}"/>
              </a:ext>
            </a:extLst>
          </p:cNvPr>
          <p:cNvSpPr txBox="1"/>
          <p:nvPr/>
        </p:nvSpPr>
        <p:spPr>
          <a:xfrm>
            <a:off x="5567779" y="2646464"/>
            <a:ext cx="1328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SB Sans Display Light"/>
              </a:rPr>
              <a:t>Задачи</a:t>
            </a:r>
            <a:endParaRPr lang="ru-RU" sz="2000" b="1" dirty="0">
              <a:latin typeface="SB Sans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0487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B826F6-3EA2-4A6E-BBDD-8DB63D98A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808" y="210311"/>
            <a:ext cx="8770384" cy="643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3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679A41-1FD7-464C-8E18-637B0A334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574" y="163713"/>
            <a:ext cx="8738852" cy="58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73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41F9F9-50BF-4715-9E6F-FE7B35ADA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95" y="262242"/>
            <a:ext cx="10873410" cy="63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2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AE84B8-E628-4167-A7A9-CF359712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52" y="121618"/>
            <a:ext cx="11357296" cy="661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14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7610E0-2E75-48D2-B973-8E7BE5EEC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06" y="141632"/>
            <a:ext cx="11284587" cy="657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Дуга 35">
            <a:extLst>
              <a:ext uri="{FF2B5EF4-FFF2-40B4-BE49-F238E27FC236}">
                <a16:creationId xmlns:a16="http://schemas.microsoft.com/office/drawing/2014/main" id="{FDCF4970-BDB1-4662-92EF-978CFFF516B5}"/>
              </a:ext>
            </a:extLst>
          </p:cNvPr>
          <p:cNvSpPr/>
          <p:nvPr/>
        </p:nvSpPr>
        <p:spPr>
          <a:xfrm>
            <a:off x="6521547" y="2286307"/>
            <a:ext cx="3041980" cy="1449948"/>
          </a:xfrm>
          <a:prstGeom prst="arc">
            <a:avLst>
              <a:gd name="adj1" fmla="val 11070331"/>
              <a:gd name="adj2" fmla="val 21339318"/>
            </a:avLst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600">
              <a:latin typeface="SB Sans Display Light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AAB577-5A47-40A8-91DA-840D99FD4239}"/>
              </a:ext>
            </a:extLst>
          </p:cNvPr>
          <p:cNvSpPr txBox="1"/>
          <p:nvPr/>
        </p:nvSpPr>
        <p:spPr>
          <a:xfrm>
            <a:off x="210378" y="69578"/>
            <a:ext cx="11771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SB Sans Display Light"/>
              </a:rPr>
              <a:t>Какая последовательность действий приводит к такому результату?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FCCC39A-BF2C-4D16-96F3-AA3F3ABF8D16}"/>
              </a:ext>
            </a:extLst>
          </p:cNvPr>
          <p:cNvGrpSpPr/>
          <p:nvPr/>
        </p:nvGrpSpPr>
        <p:grpSpPr>
          <a:xfrm>
            <a:off x="466221" y="2858236"/>
            <a:ext cx="2314058" cy="864096"/>
            <a:chOff x="876403" y="2278198"/>
            <a:chExt cx="2314058" cy="864096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65F6CAA8-C2EB-4247-ABBA-26827D47253D}"/>
                </a:ext>
              </a:extLst>
            </p:cNvPr>
            <p:cNvSpPr/>
            <p:nvPr/>
          </p:nvSpPr>
          <p:spPr bwMode="auto">
            <a:xfrm>
              <a:off x="876403" y="2278198"/>
              <a:ext cx="2314058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ru-RU" sz="2600" dirty="0" err="1">
                  <a:latin typeface="SB Sans Display Light"/>
                </a:rPr>
                <a:t>Фронтенд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F347C35-4642-480E-9F22-38FD904BA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409" y="2457605"/>
              <a:ext cx="777073" cy="548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C84C41CD-152C-4AA2-B64B-522827C033C0}"/>
              </a:ext>
            </a:extLst>
          </p:cNvPr>
          <p:cNvGrpSpPr/>
          <p:nvPr/>
        </p:nvGrpSpPr>
        <p:grpSpPr>
          <a:xfrm>
            <a:off x="5716749" y="2873612"/>
            <a:ext cx="2371570" cy="864096"/>
            <a:chOff x="5142282" y="2340357"/>
            <a:chExt cx="2371570" cy="864096"/>
          </a:xfrm>
        </p:grpSpPr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360EC466-8330-428B-B2A9-B98CCD1B417B}"/>
                </a:ext>
              </a:extLst>
            </p:cNvPr>
            <p:cNvSpPr/>
            <p:nvPr/>
          </p:nvSpPr>
          <p:spPr bwMode="auto">
            <a:xfrm>
              <a:off x="5142282" y="2340357"/>
              <a:ext cx="2371570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ru-RU" sz="2600" dirty="0" err="1">
                  <a:latin typeface="SB Sans Display Light"/>
                </a:rPr>
                <a:t>Вебсервер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DEBCE4F5-3A31-4731-979D-E5BBFCCC2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952" y="2557823"/>
              <a:ext cx="572219" cy="42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1DAB30B-EECC-4773-8587-A8380E25F89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780279" y="3290284"/>
            <a:ext cx="2936470" cy="153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25795D-256E-47EB-A007-37FE19B8D8E8}"/>
              </a:ext>
            </a:extLst>
          </p:cNvPr>
          <p:cNvSpPr txBox="1"/>
          <p:nvPr/>
        </p:nvSpPr>
        <p:spPr>
          <a:xfrm>
            <a:off x="3062729" y="2851768"/>
            <a:ext cx="23715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Решение в </a:t>
            </a:r>
            <a:r>
              <a:rPr lang="en-US" sz="2600" dirty="0">
                <a:latin typeface="SB Sans Display Light"/>
              </a:rPr>
              <a:t>JSON </a:t>
            </a:r>
            <a:r>
              <a:rPr lang="ru-RU" sz="2600" dirty="0">
                <a:latin typeface="SB Sans Display Light"/>
              </a:rPr>
              <a:t>по</a:t>
            </a:r>
            <a:r>
              <a:rPr lang="en-US" sz="2600" dirty="0">
                <a:latin typeface="SB Sans Display Light"/>
              </a:rPr>
              <a:t> HTTP</a:t>
            </a:r>
            <a:endParaRPr lang="ru-RU" sz="2600" dirty="0">
              <a:latin typeface="SB Sans Display Light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64A8BA1-0A9A-491E-BA4C-8C0D4F6662B1}"/>
              </a:ext>
            </a:extLst>
          </p:cNvPr>
          <p:cNvGrpSpPr/>
          <p:nvPr/>
        </p:nvGrpSpPr>
        <p:grpSpPr>
          <a:xfrm>
            <a:off x="6050544" y="5452401"/>
            <a:ext cx="1703979" cy="864096"/>
            <a:chOff x="5028015" y="4936300"/>
            <a:chExt cx="1703979" cy="864096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0EE746A8-FB8F-4A63-8EC5-7B5E96A15BB5}"/>
                </a:ext>
              </a:extLst>
            </p:cNvPr>
            <p:cNvSpPr/>
            <p:nvPr/>
          </p:nvSpPr>
          <p:spPr bwMode="auto">
            <a:xfrm>
              <a:off x="5028015" y="4936300"/>
              <a:ext cx="1703979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ru-RU" sz="2600" dirty="0">
                  <a:latin typeface="SB Sans Display Light"/>
                </a:rPr>
                <a:t>СУБД</a:t>
              </a:r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26FF144-545B-4902-BAEF-3503E9883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1861" y="5036938"/>
              <a:ext cx="715659" cy="715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E33DBAA-7F50-45A6-B588-DCEC382141E7}"/>
              </a:ext>
            </a:extLst>
          </p:cNvPr>
          <p:cNvSpPr txBox="1"/>
          <p:nvPr/>
        </p:nvSpPr>
        <p:spPr bwMode="auto">
          <a:xfrm>
            <a:off x="4659067" y="4953770"/>
            <a:ext cx="26431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Сохраняем решение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09AA5DD-AAD8-42E2-8575-384279B4D696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6902534" y="3737708"/>
            <a:ext cx="0" cy="17146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D8B2C4A-A8E2-4670-8F91-566458FF33B3}"/>
              </a:ext>
            </a:extLst>
          </p:cNvPr>
          <p:cNvGrpSpPr/>
          <p:nvPr/>
        </p:nvGrpSpPr>
        <p:grpSpPr>
          <a:xfrm>
            <a:off x="9146077" y="2880224"/>
            <a:ext cx="1819836" cy="864096"/>
            <a:chOff x="4928918" y="2270225"/>
            <a:chExt cx="1819836" cy="864096"/>
          </a:xfrm>
        </p:grpSpPr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2084686A-2076-4311-B2B8-E3BEF169552D}"/>
                </a:ext>
              </a:extLst>
            </p:cNvPr>
            <p:cNvSpPr/>
            <p:nvPr/>
          </p:nvSpPr>
          <p:spPr>
            <a:xfrm>
              <a:off x="4928918" y="2270225"/>
              <a:ext cx="1819836" cy="8640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n-US" sz="2600" dirty="0">
                  <a:latin typeface="SB Sans Display Light"/>
                </a:rPr>
                <a:t>Kafka</a:t>
              </a:r>
              <a:endParaRPr lang="ru-RU" sz="2600" dirty="0">
                <a:latin typeface="SB Sans Display Light"/>
              </a:endParaRPr>
            </a:p>
          </p:txBody>
        </p:sp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09838E88-0FEF-46A6-8ECF-646015850F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147" y="2417274"/>
              <a:ext cx="812706" cy="606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EBAD03E-6D68-4660-BA5B-B595645C1000}"/>
              </a:ext>
            </a:extLst>
          </p:cNvPr>
          <p:cNvSpPr txBox="1"/>
          <p:nvPr/>
        </p:nvSpPr>
        <p:spPr>
          <a:xfrm>
            <a:off x="8557242" y="1466127"/>
            <a:ext cx="27965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SB Sans Display Light"/>
              </a:rPr>
              <a:t>Кладем в очередь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2708397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</TotalTime>
  <Words>975</Words>
  <Application>Microsoft Office PowerPoint</Application>
  <PresentationFormat>Широкоэкранный</PresentationFormat>
  <Paragraphs>191</Paragraphs>
  <Slides>22</Slides>
  <Notes>22</Notes>
  <HiddenSlides>1</HiddenSlides>
  <MMClips>2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JetBrains Mono</vt:lpstr>
      <vt:lpstr>SB Sans Display Light</vt:lpstr>
      <vt:lpstr>SB Sans Display Regular</vt:lpstr>
      <vt:lpstr>ui-sans-serif</vt:lpstr>
      <vt:lpstr>Тема Office</vt:lpstr>
      <vt:lpstr>Презентация PowerPoint</vt:lpstr>
      <vt:lpstr>Актуальность выбранной темы</vt:lpstr>
      <vt:lpstr>Цели и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 junit.xml</vt:lpstr>
      <vt:lpstr>Презентация PowerPoint</vt:lpstr>
      <vt:lpstr>Презентация PowerPoint</vt:lpstr>
      <vt:lpstr>Презентация PowerPoint</vt:lpstr>
      <vt:lpstr>База данных</vt:lpstr>
      <vt:lpstr>Предоставление статистики</vt:lpstr>
      <vt:lpstr>Выбор средств разработки</vt:lpstr>
      <vt:lpstr>Презентация PowerPoint</vt:lpstr>
      <vt:lpstr>Презентация PowerPoint</vt:lpstr>
      <vt:lpstr>Сравнение с существующими аналогами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Онлайн-платформа с алгоритмическими задачами по программированию «SupremeCode»</dc:title>
  <dc:creator>Danil</dc:creator>
  <cp:lastModifiedBy>Danil</cp:lastModifiedBy>
  <cp:revision>156</cp:revision>
  <dcterms:created xsi:type="dcterms:W3CDTF">2024-05-26T17:31:02Z</dcterms:created>
  <dcterms:modified xsi:type="dcterms:W3CDTF">2024-06-13T20:34:19Z</dcterms:modified>
</cp:coreProperties>
</file>